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59" r:id="rId4"/>
    <p:sldId id="261" r:id="rId5"/>
    <p:sldId id="267" r:id="rId6"/>
    <p:sldId id="268" r:id="rId7"/>
    <p:sldId id="270" r:id="rId8"/>
    <p:sldId id="274" r:id="rId9"/>
    <p:sldId id="271" r:id="rId10"/>
    <p:sldId id="262" r:id="rId11"/>
    <p:sldId id="263" r:id="rId12"/>
    <p:sldId id="273" r:id="rId13"/>
    <p:sldId id="264" r:id="rId14"/>
  </p:sldIdLst>
  <p:sldSz cx="14630400" cy="8229600"/>
  <p:notesSz cx="8229600" cy="14630400"/>
  <p:embeddedFontLst>
    <p:embeddedFont>
      <p:font typeface="Inter Light" panose="020B0604020202020204" charset="0"/>
      <p:regular r:id="rId16"/>
    </p:embeddedFont>
    <p:embeddedFont>
      <p:font typeface="Montserrat Light" panose="00000400000000000000" pitchFamily="2" charset="0"/>
      <p:regular r:id="rId17"/>
      <p:italic r:id="rId18"/>
    </p:embeddedFont>
    <p:embeddedFont>
      <p:font typeface="Montserrat Medium" panose="00000600000000000000" pitchFamily="2" charset="0"/>
      <p:regular r:id="rId19"/>
      <p:italic r:id="rId20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C3DB"/>
    <a:srgbClr val="D1D4E5"/>
    <a:srgbClr val="DFE1ED"/>
    <a:srgbClr val="EFF0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82" d="100"/>
          <a:sy n="82" d="100"/>
        </p:scale>
        <p:origin x="4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7151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36673" y="1637727"/>
            <a:ext cx="8243454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Optimal Service Level Selection </a:t>
            </a:r>
          </a:p>
          <a:p>
            <a:pPr marL="0" indent="0" algn="ctr">
              <a:lnSpc>
                <a:spcPts val="5550"/>
              </a:lnSpc>
              <a:buNone/>
            </a:pPr>
            <a:r>
              <a:rPr lang="en-US" sz="44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for Aircraft Parts Shipments</a:t>
            </a:r>
            <a:endParaRPr lang="en-US" sz="4400" b="1" dirty="0"/>
          </a:p>
        </p:txBody>
      </p:sp>
      <p:sp>
        <p:nvSpPr>
          <p:cNvPr id="4" name="Text 1"/>
          <p:cNvSpPr/>
          <p:nvPr/>
        </p:nvSpPr>
        <p:spPr>
          <a:xfrm>
            <a:off x="6873085" y="4411408"/>
            <a:ext cx="6732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 comprehensive journey through exploratory data analysis, feature engineering and predictive modelling.</a:t>
            </a:r>
            <a:endParaRPr lang="en-US" sz="1600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FEF0F2B-9AED-D105-6041-422CFC6473C4}"/>
              </a:ext>
            </a:extLst>
          </p:cNvPr>
          <p:cNvSpPr/>
          <p:nvPr/>
        </p:nvSpPr>
        <p:spPr>
          <a:xfrm>
            <a:off x="12656125" y="7605311"/>
            <a:ext cx="1898073" cy="526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2B2164B7-A71C-37DC-F460-8FBFFBF2AA25}"/>
              </a:ext>
            </a:extLst>
          </p:cNvPr>
          <p:cNvSpPr/>
          <p:nvPr/>
        </p:nvSpPr>
        <p:spPr>
          <a:xfrm>
            <a:off x="5618014" y="6770234"/>
            <a:ext cx="3525987" cy="1086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b="1" dirty="0"/>
              <a:t>👤 Authors</a:t>
            </a:r>
          </a:p>
          <a:p>
            <a:pPr lvl="1">
              <a:lnSpc>
                <a:spcPts val="2850"/>
              </a:lnSpc>
            </a:pPr>
            <a:r>
              <a:rPr lang="en-US" dirty="0"/>
              <a:t>Iván Prieto</a:t>
            </a:r>
          </a:p>
          <a:p>
            <a:pPr lvl="1">
              <a:lnSpc>
                <a:spcPts val="2850"/>
              </a:lnSpc>
            </a:pPr>
            <a:r>
              <a:rPr lang="en-US" dirty="0"/>
              <a:t>Marlene Alcobendas</a:t>
            </a:r>
          </a:p>
        </p:txBody>
      </p:sp>
      <p:pic>
        <p:nvPicPr>
          <p:cNvPr id="8" name="Imagen 7" descr="Icono&#10;&#10;El contenido generado por IA puede ser incorrecto.">
            <a:extLst>
              <a:ext uri="{FF2B5EF4-FFF2-40B4-BE49-F238E27FC236}">
                <a16:creationId xmlns:a16="http://schemas.microsoft.com/office/drawing/2014/main" id="{ADEBDD73-4339-E243-1163-656E461151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073" y="6770234"/>
            <a:ext cx="1086464" cy="10864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16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5550"/>
              </a:lnSpc>
            </a:pPr>
            <a:r>
              <a:rPr lang="es-ES" sz="4800" dirty="0" err="1"/>
              <a:t>Confusion</a:t>
            </a:r>
            <a:r>
              <a:rPr lang="es-ES" sz="4800" dirty="0"/>
              <a:t> Matrix – Key </a:t>
            </a:r>
            <a:r>
              <a:rPr lang="es-ES" sz="4800" dirty="0" err="1"/>
              <a:t>Insights</a:t>
            </a:r>
            <a:endParaRPr lang="en-US" sz="4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8163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Results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44046"/>
            <a:ext cx="4196358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1051084" y="3101340"/>
            <a:ext cx="302394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Significant reduction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51084" y="35917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 over-usage of premium service levels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44046"/>
            <a:ext cx="4196358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5474256" y="3101340"/>
            <a:ext cx="29654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Improved alignment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74256" y="35917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between real delivery leadtime and service level cost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44046"/>
            <a:ext cx="4196358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 8"/>
          <p:cNvSpPr/>
          <p:nvPr/>
        </p:nvSpPr>
        <p:spPr>
          <a:xfrm>
            <a:off x="9897427" y="31013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 predictions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97427" y="3591758"/>
            <a:ext cx="36817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are interpretable and business-ready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93790" y="491501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Impact:</a:t>
            </a:r>
            <a:endParaRPr lang="en-US" sz="3550" dirty="0"/>
          </a:p>
        </p:txBody>
      </p:sp>
      <p:sp>
        <p:nvSpPr>
          <p:cNvPr id="13" name="Text 11"/>
          <p:cNvSpPr/>
          <p:nvPr/>
        </p:nvSpPr>
        <p:spPr>
          <a:xfrm>
            <a:off x="793790" y="582215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model successfully identifies opportunities to optimize service level selection, reducing unnecessary premium service bookings while maintaining operational performance standards.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70384"/>
            <a:ext cx="1512094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C6C9DC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" name="Text 1"/>
          <p:cNvSpPr/>
          <p:nvPr/>
        </p:nvSpPr>
        <p:spPr>
          <a:xfrm>
            <a:off x="937498" y="1245989"/>
            <a:ext cx="12246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REFLECTIONS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702594"/>
            <a:ext cx="868441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Challenges &amp; Lessons Learned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51534"/>
            <a:ext cx="2194560" cy="135624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391263"/>
            <a:ext cx="28597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Data Quality Critical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4881682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Inconsistent records and missing values required extensive validation. Lesson: invest time upfront in data quality assessment.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751534"/>
            <a:ext cx="2194560" cy="135624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5278" y="43912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EDA Uncovers Gold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125278" y="4881682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Exploratory analysis revealed hidden patterns and prevented data leakage. Lesson: never skip thorough exploration phase.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751534"/>
            <a:ext cx="2194560" cy="135624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456884" y="4391263"/>
            <a:ext cx="2851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Balance Complexity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7456884" y="4881682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Balancing model interpretability with predictive accuracy proved challenging. Lesson: stakeholder needs guide model selection.</a:t>
            </a:r>
            <a:endParaRPr lang="en-US" sz="175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751534"/>
            <a:ext cx="2194560" cy="1356241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0788491" y="4391263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Documentation Matters</a:t>
            </a:r>
            <a:endParaRPr lang="en-US" sz="2200" dirty="0"/>
          </a:p>
        </p:txBody>
      </p:sp>
      <p:sp>
        <p:nvSpPr>
          <p:cNvPr id="16" name="Text 10"/>
          <p:cNvSpPr/>
          <p:nvPr/>
        </p:nvSpPr>
        <p:spPr>
          <a:xfrm>
            <a:off x="10788491" y="5236012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Reproducible code and clear documentation essential for iteration. Lesson: treat documentation as a first-class deliverable.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3574"/>
            <a:ext cx="740985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Next Steps &amp; Future Work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135981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270052"/>
            <a:ext cx="60083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Integrate cost data to quantify savings (€)</a:t>
            </a:r>
            <a:endParaRPr lang="en-US" sz="22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135981"/>
            <a:ext cx="6521410" cy="9072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542014" y="3270052"/>
            <a:ext cx="60677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Add SHAP analysis for model explainability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205526"/>
            <a:ext cx="6521410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0604" y="5339596"/>
            <a:ext cx="479690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Deploy as a decision-support tool</a:t>
            </a:r>
            <a:endParaRPr lang="en-US" sz="22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205526"/>
            <a:ext cx="6521410" cy="90725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542014" y="5339596"/>
            <a:ext cx="606778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Extend model to real-time service level recommendation</a:t>
            </a:r>
            <a:endParaRPr lang="en-US" sz="2200" dirty="0"/>
          </a:p>
        </p:txBody>
      </p:sp>
      <p:sp>
        <p:nvSpPr>
          <p:cNvPr id="11" name="Text 5"/>
          <p:cNvSpPr/>
          <p:nvPr/>
        </p:nvSpPr>
        <p:spPr>
          <a:xfrm>
            <a:off x="793790" y="65302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These enhancements will further strengthen the business case and enable operational teams to make data-driven service level decisions in real-time.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98869" y="636865"/>
            <a:ext cx="6143604" cy="1399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Business Problem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098869" y="2367915"/>
            <a:ext cx="5747861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 logistics operations, shipments are often booked with higher-cost service levels than required.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8098868" y="3506509"/>
            <a:ext cx="5747861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This leads to: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8098869" y="3873888"/>
            <a:ext cx="5747861" cy="1067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Unnecessary transportation costs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Inefficient service level usage</a:t>
            </a:r>
            <a:endParaRPr lang="en-US" sz="1750" dirty="0"/>
          </a:p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Limited data-driven decision making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8098869" y="5688661"/>
            <a:ext cx="2799040" cy="3498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200" b="1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Question: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8" name="Text 5"/>
          <p:cNvSpPr/>
          <p:nvPr/>
        </p:nvSpPr>
        <p:spPr>
          <a:xfrm>
            <a:off x="8098869" y="6370056"/>
            <a:ext cx="5747861" cy="10679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Based on historical delivery performance, which service level should be chosen to meet the required delivery leadtime at the lowest possible cost?</a:t>
            </a:r>
            <a:endParaRPr lang="en-US" sz="1750" b="1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09EEF1BC-AA24-360E-7519-3D6D08C5C0E6}"/>
              </a:ext>
            </a:extLst>
          </p:cNvPr>
          <p:cNvSpPr/>
          <p:nvPr/>
        </p:nvSpPr>
        <p:spPr>
          <a:xfrm>
            <a:off x="12656125" y="7605311"/>
            <a:ext cx="1898073" cy="526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0926" y="6182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Solution Approach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40926" y="1350743"/>
            <a:ext cx="55648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Classification-Based Machine Learning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40928" y="290090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6600" b="1" dirty="0">
                <a:solidFill>
                  <a:srgbClr val="7030A0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6600" b="1" dirty="0">
              <a:solidFill>
                <a:srgbClr val="7030A0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928" y="3255952"/>
            <a:ext cx="4196358" cy="3048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40928" y="3430259"/>
            <a:ext cx="3908584" cy="8080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Historical leadtime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calculation &amp; analysis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5043130" y="2931387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6600" b="1" dirty="0">
                <a:solidFill>
                  <a:srgbClr val="7030A0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6600" b="1" dirty="0">
              <a:solidFill>
                <a:srgbClr val="7030A0"/>
              </a:solidFill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100" y="3255952"/>
            <a:ext cx="419635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043130" y="3460738"/>
            <a:ext cx="4196358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Target engineering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to define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optimal service level</a:t>
            </a:r>
            <a:endParaRPr lang="en-US" sz="2800" dirty="0"/>
          </a:p>
        </p:txBody>
      </p:sp>
      <p:sp>
        <p:nvSpPr>
          <p:cNvPr id="10" name="Text 6"/>
          <p:cNvSpPr/>
          <p:nvPr/>
        </p:nvSpPr>
        <p:spPr>
          <a:xfrm>
            <a:off x="9360457" y="2900907"/>
            <a:ext cx="190383" cy="211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6600" b="1" dirty="0">
                <a:solidFill>
                  <a:srgbClr val="7030A0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6600" b="1" dirty="0">
              <a:solidFill>
                <a:srgbClr val="7030A0"/>
              </a:solidFill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271" y="3255952"/>
            <a:ext cx="4196358" cy="304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360458" y="3430259"/>
            <a:ext cx="4965142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Feature selection &amp; engineering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i="1" dirty="0">
                <a:solidFill>
                  <a:srgbClr val="3D3E44"/>
                </a:solidFill>
                <a:latin typeface="Montserrat Medium" pitchFamily="34" charset="0"/>
              </a:rPr>
              <a:t>(shipment, route and temporal variables)</a:t>
            </a:r>
          </a:p>
        </p:txBody>
      </p:sp>
      <p:sp>
        <p:nvSpPr>
          <p:cNvPr id="13" name="Text 8"/>
          <p:cNvSpPr/>
          <p:nvPr/>
        </p:nvSpPr>
        <p:spPr>
          <a:xfrm>
            <a:off x="2493052" y="580586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6600" b="1" dirty="0">
                <a:solidFill>
                  <a:srgbClr val="7030A0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04</a:t>
            </a:r>
            <a:endParaRPr lang="en-US" sz="6600" b="1" dirty="0">
              <a:solidFill>
                <a:srgbClr val="7030A0"/>
              </a:solidFill>
            </a:endParaRPr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972" y="5689234"/>
            <a:ext cx="6407944" cy="3048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2493052" y="6335212"/>
            <a:ext cx="4312920" cy="754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 training, evaluation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and selection</a:t>
            </a:r>
            <a:endParaRPr lang="en-US" sz="2800" dirty="0"/>
          </a:p>
        </p:txBody>
      </p:sp>
      <p:sp>
        <p:nvSpPr>
          <p:cNvPr id="16" name="Text 10"/>
          <p:cNvSpPr/>
          <p:nvPr/>
        </p:nvSpPr>
        <p:spPr>
          <a:xfrm>
            <a:off x="8517916" y="586914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6600" b="1" dirty="0">
                <a:solidFill>
                  <a:srgbClr val="7030A0"/>
                </a:solidFill>
                <a:latin typeface="Montserrat Light" pitchFamily="34" charset="0"/>
              </a:rPr>
              <a:t>05</a:t>
            </a:r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8548" y="5935098"/>
            <a:ext cx="6407944" cy="3048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517916" y="6398494"/>
            <a:ext cx="5156520" cy="7549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Service level recommendation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800" dirty="0">
                <a:solidFill>
                  <a:srgbClr val="3D3E44"/>
                </a:solidFill>
                <a:latin typeface="Montserrat Medium" pitchFamily="34" charset="0"/>
              </a:rPr>
              <a:t>for cost optimization</a:t>
            </a:r>
            <a:endParaRPr lang="en-US" sz="2800" dirty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973F4F9-00A7-95B8-8F44-A5076F41FBB4}"/>
              </a:ext>
            </a:extLst>
          </p:cNvPr>
          <p:cNvSpPr/>
          <p:nvPr/>
        </p:nvSpPr>
        <p:spPr>
          <a:xfrm>
            <a:off x="12656125" y="7605311"/>
            <a:ext cx="1898073" cy="526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3548" y="923687"/>
            <a:ext cx="4747498" cy="5932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Methodology</a:t>
            </a:r>
            <a:endParaRPr lang="en-US" sz="3700" b="1" dirty="0"/>
          </a:p>
        </p:txBody>
      </p:sp>
      <p:sp>
        <p:nvSpPr>
          <p:cNvPr id="3" name="Shape 1"/>
          <p:cNvSpPr/>
          <p:nvPr/>
        </p:nvSpPr>
        <p:spPr>
          <a:xfrm>
            <a:off x="763548" y="1834872"/>
            <a:ext cx="6472118" cy="2907268"/>
          </a:xfrm>
          <a:prstGeom prst="roundRect">
            <a:avLst>
              <a:gd name="adj" fmla="val 5879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 sz="2400">
              <a:latin typeface="+mj-lt"/>
            </a:endParaRPr>
          </a:p>
        </p:txBody>
      </p:sp>
      <p:sp>
        <p:nvSpPr>
          <p:cNvPr id="4" name="Text 2"/>
          <p:cNvSpPr/>
          <p:nvPr/>
        </p:nvSpPr>
        <p:spPr>
          <a:xfrm>
            <a:off x="960953" y="2032277"/>
            <a:ext cx="2849047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latin typeface="+mj-lt"/>
                <a:ea typeface="Montserrat Medium" pitchFamily="34" charset="-122"/>
                <a:cs typeface="Montserrat Medium" pitchFamily="34" charset="-120"/>
              </a:rPr>
              <a:t>Data Preparation </a:t>
            </a:r>
            <a:r>
              <a:rPr lang="es-ES" sz="2400" dirty="0">
                <a:latin typeface="+mj-lt"/>
              </a:rPr>
              <a:t>🧹</a:t>
            </a:r>
            <a:endParaRPr lang="en-US" sz="2400" b="1" dirty="0">
              <a:latin typeface="+mj-lt"/>
            </a:endParaRPr>
          </a:p>
        </p:txBody>
      </p:sp>
      <p:sp>
        <p:nvSpPr>
          <p:cNvPr id="5" name="Text 3"/>
          <p:cNvSpPr/>
          <p:nvPr/>
        </p:nvSpPr>
        <p:spPr>
          <a:xfrm>
            <a:off x="960953" y="2424351"/>
            <a:ext cx="6077307" cy="139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Cleaning and standardizing inconsistent timestamps</a:t>
            </a:r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Computing </a:t>
            </a:r>
            <a:r>
              <a:rPr lang="en-US" sz="1450" b="1" dirty="0"/>
              <a:t>real delivery leadtime (hours) </a:t>
            </a:r>
            <a:r>
              <a:rPr lang="en-US" sz="1450" b="1" dirty="0">
                <a:sym typeface="Wingdings" panose="05000000000000000000" pitchFamily="2" charset="2"/>
              </a:rPr>
              <a:t> </a:t>
            </a:r>
            <a:r>
              <a:rPr lang="en-US" sz="1450" b="1" i="1" u="sng" dirty="0" err="1">
                <a:sym typeface="Wingdings" panose="05000000000000000000" pitchFamily="2" charset="2"/>
              </a:rPr>
              <a:t>leadtime_ml_hours</a:t>
            </a:r>
            <a:endParaRPr lang="en-US" sz="1450" b="1" i="1" u="sng" dirty="0"/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Removing potential data leakage features</a:t>
            </a:r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Encoding categorical variables</a:t>
            </a:r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Encoding and Scaling numerical variables using ML pipelines</a:t>
            </a:r>
          </a:p>
        </p:txBody>
      </p:sp>
      <p:sp>
        <p:nvSpPr>
          <p:cNvPr id="6" name="Shape 4"/>
          <p:cNvSpPr/>
          <p:nvPr/>
        </p:nvSpPr>
        <p:spPr>
          <a:xfrm>
            <a:off x="7394615" y="1834872"/>
            <a:ext cx="6472118" cy="2907268"/>
          </a:xfrm>
          <a:prstGeom prst="roundRect">
            <a:avLst>
              <a:gd name="adj" fmla="val 5879"/>
            </a:avLst>
          </a:prstGeom>
          <a:solidFill>
            <a:srgbClr val="DFE1ED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7" name="Text 5"/>
          <p:cNvSpPr/>
          <p:nvPr/>
        </p:nvSpPr>
        <p:spPr>
          <a:xfrm>
            <a:off x="7592020" y="2032278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latin typeface="+mj-lt"/>
                <a:ea typeface="Montserrat Medium" pitchFamily="34" charset="-122"/>
                <a:cs typeface="Montserrat Medium" pitchFamily="34" charset="-120"/>
              </a:rPr>
              <a:t>Target &amp; Feature Engineering </a:t>
            </a:r>
            <a:r>
              <a:rPr lang="es-ES" sz="2400" dirty="0">
                <a:latin typeface="+mj-lt"/>
              </a:rPr>
              <a:t>🎯</a:t>
            </a:r>
            <a:endParaRPr lang="en-US" sz="2400" b="1" dirty="0">
              <a:latin typeface="+mj-lt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92020" y="2424351"/>
            <a:ext cx="6077307" cy="1953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Service level is downgraded </a:t>
            </a:r>
            <a:r>
              <a:rPr lang="en-US" sz="1450" b="1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only when historical performance proves overuse</a:t>
            </a:r>
          </a:p>
          <a:p>
            <a:pPr marL="342900" indent="-342900" algn="l">
              <a:lnSpc>
                <a:spcPts val="2150"/>
              </a:lnSpc>
              <a:buSzPct val="100000"/>
              <a:buChar char="•"/>
            </a:pPr>
            <a:r>
              <a:rPr lang="en-US" sz="145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If the shipment met its SLA → </a:t>
            </a:r>
            <a:r>
              <a:rPr lang="en-US" sz="1450" b="1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no change</a:t>
            </a:r>
          </a:p>
          <a:p>
            <a:pPr marL="285750" indent="-285750" algn="l">
              <a:lnSpc>
                <a:spcPts val="21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5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If a cheaper SLA would still have met the delivery leadtime → </a:t>
            </a:r>
            <a:r>
              <a:rPr lang="en-US" sz="1450" b="1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downgrade</a:t>
            </a:r>
          </a:p>
          <a:p>
            <a:pPr marL="285750" indent="-285750" algn="l">
              <a:lnSpc>
                <a:spcPts val="21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145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If even the cheapest SLA would not have met the delivery leadtime → </a:t>
            </a:r>
            <a:r>
              <a:rPr lang="en-US" sz="1450" b="1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operational issue, not cost optimization</a:t>
            </a:r>
            <a:endParaRPr lang="en-US" sz="1450" b="1" dirty="0"/>
          </a:p>
        </p:txBody>
      </p:sp>
      <p:sp>
        <p:nvSpPr>
          <p:cNvPr id="9" name="Shape 7"/>
          <p:cNvSpPr/>
          <p:nvPr/>
        </p:nvSpPr>
        <p:spPr>
          <a:xfrm>
            <a:off x="763548" y="4512230"/>
            <a:ext cx="6472118" cy="2404705"/>
          </a:xfrm>
          <a:prstGeom prst="roundRect">
            <a:avLst>
              <a:gd name="adj" fmla="val 7107"/>
            </a:avLst>
          </a:prstGeom>
          <a:solidFill>
            <a:srgbClr val="D1D4E5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 8"/>
          <p:cNvSpPr/>
          <p:nvPr/>
        </p:nvSpPr>
        <p:spPr>
          <a:xfrm>
            <a:off x="960953" y="4709636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latin typeface="+mj-lt"/>
                <a:ea typeface="Montserrat Medium" pitchFamily="34" charset="-122"/>
                <a:cs typeface="Montserrat Medium" pitchFamily="34" charset="-120"/>
              </a:rPr>
              <a:t>Models Evaluated </a:t>
            </a:r>
            <a:r>
              <a:rPr lang="es-ES" sz="2400" dirty="0">
                <a:latin typeface="+mj-lt"/>
              </a:rPr>
              <a:t>🤖</a:t>
            </a:r>
            <a:endParaRPr lang="en-US" sz="2400" b="1" dirty="0">
              <a:latin typeface="+mj-lt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60953" y="5101708"/>
            <a:ext cx="6077307" cy="1116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Baseline model</a:t>
            </a:r>
          </a:p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Logistic Regression</a:t>
            </a:r>
          </a:p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Random Forest</a:t>
            </a:r>
          </a:p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b="1" dirty="0"/>
              <a:t>Gradient Boosting (final selected model)</a:t>
            </a:r>
          </a:p>
        </p:txBody>
      </p:sp>
      <p:sp>
        <p:nvSpPr>
          <p:cNvPr id="12" name="Shape 10"/>
          <p:cNvSpPr/>
          <p:nvPr/>
        </p:nvSpPr>
        <p:spPr>
          <a:xfrm>
            <a:off x="7394615" y="4512230"/>
            <a:ext cx="6472118" cy="2404705"/>
          </a:xfrm>
          <a:prstGeom prst="roundRect">
            <a:avLst>
              <a:gd name="adj" fmla="val 7107"/>
            </a:avLst>
          </a:prstGeom>
          <a:solidFill>
            <a:srgbClr val="BFC3DB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 sz="2400">
              <a:latin typeface="+mj-lt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2020" y="4709636"/>
            <a:ext cx="2373749" cy="2967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300"/>
              </a:lnSpc>
            </a:pPr>
            <a:r>
              <a:rPr lang="en-US" sz="2400" b="1" dirty="0">
                <a:latin typeface="+mj-lt"/>
                <a:ea typeface="Montserrat Medium" pitchFamily="34" charset="-122"/>
                <a:cs typeface="Montserrat Medium" pitchFamily="34" charset="-120"/>
              </a:rPr>
              <a:t>Evaluation Metrics </a:t>
            </a:r>
            <a:r>
              <a:rPr lang="es-ES" sz="2400" dirty="0">
                <a:latin typeface="+mj-lt"/>
              </a:rPr>
              <a:t>📊</a:t>
            </a:r>
            <a:endParaRPr lang="en-US" sz="2400" b="1" dirty="0">
              <a:latin typeface="+mj-lt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92020" y="5101708"/>
            <a:ext cx="6077307" cy="13955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Accuracy</a:t>
            </a:r>
          </a:p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Precision</a:t>
            </a:r>
          </a:p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Recall</a:t>
            </a:r>
          </a:p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F1-score (macro and weighted)</a:t>
            </a:r>
          </a:p>
          <a:p>
            <a:pPr marL="342900" indent="-342900">
              <a:lnSpc>
                <a:spcPts val="2150"/>
              </a:lnSpc>
              <a:buSzPct val="100000"/>
              <a:buChar char="•"/>
            </a:pPr>
            <a:r>
              <a:rPr lang="en-US" sz="1450" dirty="0"/>
              <a:t>Confusion Matrix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2FBEC6E-8841-2CEC-2D53-E91075D0BB95}"/>
              </a:ext>
            </a:extLst>
          </p:cNvPr>
          <p:cNvSpPr/>
          <p:nvPr/>
        </p:nvSpPr>
        <p:spPr>
          <a:xfrm>
            <a:off x="12656125" y="7605311"/>
            <a:ext cx="1898073" cy="526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40982" y="472584"/>
            <a:ext cx="7510343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650"/>
              </a:lnSpc>
            </a:pPr>
            <a:r>
              <a:rPr lang="en-US" sz="3700" b="1" dirty="0">
                <a:latin typeface="Montserrat Medium" pitchFamily="34" charset="0"/>
              </a:rPr>
              <a:t>Dataset &amp; Features Explored</a:t>
            </a:r>
          </a:p>
        </p:txBody>
      </p:sp>
      <p:sp>
        <p:nvSpPr>
          <p:cNvPr id="3" name="Shape 1"/>
          <p:cNvSpPr/>
          <p:nvPr/>
        </p:nvSpPr>
        <p:spPr>
          <a:xfrm>
            <a:off x="640982" y="1238957"/>
            <a:ext cx="4568122" cy="3793099"/>
          </a:xfrm>
          <a:prstGeom prst="roundRect">
            <a:avLst>
              <a:gd name="adj" fmla="val 8702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4" name="Text 2"/>
          <p:cNvSpPr/>
          <p:nvPr/>
        </p:nvSpPr>
        <p:spPr>
          <a:xfrm>
            <a:off x="949643" y="1478519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E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Core Variables</a:t>
            </a:r>
            <a:endParaRPr lang="en-US" sz="2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3"/>
          <p:cNvSpPr/>
          <p:nvPr/>
        </p:nvSpPr>
        <p:spPr>
          <a:xfrm>
            <a:off x="857913" y="1893088"/>
            <a:ext cx="4026031" cy="25492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Shipment characteristics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Pcs, Gwgt, </a:t>
            </a:r>
            <a:r>
              <a:rPr lang="en-US" sz="1400" dirty="0" err="1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Cwgt</a:t>
            </a:r>
            <a:r>
              <a:rPr lang="en-US" sz="14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, DGR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Route information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Origin and destination airports, countries, zones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Temporal features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Month, day of week, notification hour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400" b="1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Current service level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4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Original SLA booked (Normal / Urgent / Critical)</a:t>
            </a:r>
            <a:endParaRPr lang="en-US" sz="1400" dirty="0"/>
          </a:p>
        </p:txBody>
      </p:sp>
      <p:sp>
        <p:nvSpPr>
          <p:cNvPr id="9" name="Shape 7"/>
          <p:cNvSpPr/>
          <p:nvPr/>
        </p:nvSpPr>
        <p:spPr>
          <a:xfrm>
            <a:off x="7810381" y="2030251"/>
            <a:ext cx="5962106" cy="2165509"/>
          </a:xfrm>
          <a:prstGeom prst="roundRect">
            <a:avLst>
              <a:gd name="adj" fmla="val 8702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Text 8"/>
          <p:cNvSpPr/>
          <p:nvPr/>
        </p:nvSpPr>
        <p:spPr>
          <a:xfrm>
            <a:off x="8070574" y="2254501"/>
            <a:ext cx="2617232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D3E4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Target Variable</a:t>
            </a:r>
            <a:endParaRPr lang="en-US" sz="205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Text 9"/>
          <p:cNvSpPr/>
          <p:nvPr/>
        </p:nvSpPr>
        <p:spPr>
          <a:xfrm>
            <a:off x="8070575" y="2650208"/>
            <a:ext cx="5459896" cy="1049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dirty="0" err="1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sla_recommended</a:t>
            </a:r>
            <a:endParaRPr lang="en-US" sz="1600" b="1" dirty="0">
              <a:solidFill>
                <a:srgbClr val="3D3E44"/>
              </a:solidFill>
              <a:ea typeface="Inter Light" pitchFamily="34" charset="-122"/>
              <a:cs typeface="Inter Light" pitchFamily="34" charset="-120"/>
            </a:endParaRPr>
          </a:p>
          <a:p>
            <a:pPr>
              <a:lnSpc>
                <a:spcPts val="2500"/>
              </a:lnSpc>
            </a:pPr>
            <a:r>
              <a:rPr lang="en-US" sz="1400" dirty="0">
                <a:solidFill>
                  <a:srgbClr val="3D3E44"/>
                </a:solidFill>
                <a:ea typeface="Inter Light" pitchFamily="34" charset="-122"/>
              </a:rPr>
              <a:t>Optimal service level recommendation (Normal, Urgent, Critical) derived from real delivery leadtime vs SLA thresholds, designed to minimize cost while preserving service performance.</a:t>
            </a:r>
          </a:p>
        </p:txBody>
      </p:sp>
      <p:sp>
        <p:nvSpPr>
          <p:cNvPr id="12" name="Text 10"/>
          <p:cNvSpPr/>
          <p:nvPr/>
        </p:nvSpPr>
        <p:spPr>
          <a:xfrm>
            <a:off x="11314808" y="5086540"/>
            <a:ext cx="2991803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Initial Data Challenges</a:t>
            </a:r>
            <a:endParaRPr lang="en-US" sz="2050" b="1" dirty="0">
              <a:solidFill>
                <a:srgbClr val="7030A0"/>
              </a:solidFill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54416" y="5604760"/>
            <a:ext cx="3492341" cy="1920656"/>
          </a:xfrm>
          <a:prstGeom prst="roundRect">
            <a:avLst>
              <a:gd name="adj" fmla="val 8271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4" name="Text 12"/>
          <p:cNvSpPr/>
          <p:nvPr/>
        </p:nvSpPr>
        <p:spPr>
          <a:xfrm>
            <a:off x="671348" y="5743570"/>
            <a:ext cx="3275409" cy="480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Timestamp inconsistencies</a:t>
            </a:r>
            <a:endParaRPr lang="en-US" b="1" dirty="0"/>
          </a:p>
        </p:txBody>
      </p:sp>
      <p:sp>
        <p:nvSpPr>
          <p:cNvPr id="15" name="Text 13"/>
          <p:cNvSpPr/>
          <p:nvPr/>
        </p:nvSpPr>
        <p:spPr>
          <a:xfrm>
            <a:off x="671347" y="6125880"/>
            <a:ext cx="3275409" cy="13995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Incorrect or inconsistent delivery years (year errors)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Notification &amp; delivery timestamps requiring standardization</a:t>
            </a:r>
            <a:endParaRPr lang="en-US" sz="1600" dirty="0"/>
          </a:p>
        </p:txBody>
      </p:sp>
      <p:sp>
        <p:nvSpPr>
          <p:cNvPr id="27" name="Flecha: cheurón 26">
            <a:extLst>
              <a:ext uri="{FF2B5EF4-FFF2-40B4-BE49-F238E27FC236}">
                <a16:creationId xmlns:a16="http://schemas.microsoft.com/office/drawing/2014/main" id="{9D8F5E8C-49A6-24AB-6D26-C8D6161E701D}"/>
              </a:ext>
            </a:extLst>
          </p:cNvPr>
          <p:cNvSpPr/>
          <p:nvPr/>
        </p:nvSpPr>
        <p:spPr>
          <a:xfrm>
            <a:off x="5982080" y="2680707"/>
            <a:ext cx="1055324" cy="1033670"/>
          </a:xfrm>
          <a:prstGeom prst="chevron">
            <a:avLst/>
          </a:prstGeom>
          <a:solidFill>
            <a:srgbClr val="BFC3DB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6818B94-F031-4125-4268-292B3E187D3F}"/>
              </a:ext>
            </a:extLst>
          </p:cNvPr>
          <p:cNvSpPr/>
          <p:nvPr/>
        </p:nvSpPr>
        <p:spPr>
          <a:xfrm>
            <a:off x="12656125" y="7605311"/>
            <a:ext cx="1898073" cy="526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Shape 11">
            <a:extLst>
              <a:ext uri="{FF2B5EF4-FFF2-40B4-BE49-F238E27FC236}">
                <a16:creationId xmlns:a16="http://schemas.microsoft.com/office/drawing/2014/main" id="{0A857364-EF6A-978A-185D-C1FCEDA84878}"/>
              </a:ext>
            </a:extLst>
          </p:cNvPr>
          <p:cNvSpPr/>
          <p:nvPr/>
        </p:nvSpPr>
        <p:spPr>
          <a:xfrm>
            <a:off x="4001640" y="5604760"/>
            <a:ext cx="3269861" cy="1920656"/>
          </a:xfrm>
          <a:prstGeom prst="roundRect">
            <a:avLst>
              <a:gd name="adj" fmla="val 8271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1" name="Text 12">
            <a:extLst>
              <a:ext uri="{FF2B5EF4-FFF2-40B4-BE49-F238E27FC236}">
                <a16:creationId xmlns:a16="http://schemas.microsoft.com/office/drawing/2014/main" id="{54F6C3AB-8A99-56B4-B3D2-3C16CC6DA514}"/>
              </a:ext>
            </a:extLst>
          </p:cNvPr>
          <p:cNvSpPr/>
          <p:nvPr/>
        </p:nvSpPr>
        <p:spPr>
          <a:xfrm>
            <a:off x="4218572" y="5743570"/>
            <a:ext cx="3275409" cy="480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Leadtime computation</a:t>
            </a:r>
            <a:endParaRPr lang="en-US" b="1" dirty="0"/>
          </a:p>
        </p:txBody>
      </p:sp>
      <p:sp>
        <p:nvSpPr>
          <p:cNvPr id="32" name="Text 13">
            <a:extLst>
              <a:ext uri="{FF2B5EF4-FFF2-40B4-BE49-F238E27FC236}">
                <a16:creationId xmlns:a16="http://schemas.microsoft.com/office/drawing/2014/main" id="{DBE74F05-0356-560C-40F0-538B642E2BEE}"/>
              </a:ext>
            </a:extLst>
          </p:cNvPr>
          <p:cNvSpPr/>
          <p:nvPr/>
        </p:nvSpPr>
        <p:spPr>
          <a:xfrm>
            <a:off x="4218572" y="6125880"/>
            <a:ext cx="3052929" cy="126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Conversion of timestamps into real delivery leadtime (hours)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Validation of extreme or implausible values (&lt;0h)</a:t>
            </a:r>
            <a:endParaRPr lang="en-US" sz="1600" dirty="0"/>
          </a:p>
        </p:txBody>
      </p:sp>
      <p:sp>
        <p:nvSpPr>
          <p:cNvPr id="34" name="Shape 11">
            <a:extLst>
              <a:ext uri="{FF2B5EF4-FFF2-40B4-BE49-F238E27FC236}">
                <a16:creationId xmlns:a16="http://schemas.microsoft.com/office/drawing/2014/main" id="{94DFCDAD-67EF-E527-AE3E-2D3751F965B9}"/>
              </a:ext>
            </a:extLst>
          </p:cNvPr>
          <p:cNvSpPr/>
          <p:nvPr/>
        </p:nvSpPr>
        <p:spPr>
          <a:xfrm>
            <a:off x="7346038" y="5611958"/>
            <a:ext cx="3549816" cy="1920656"/>
          </a:xfrm>
          <a:prstGeom prst="roundRect">
            <a:avLst>
              <a:gd name="adj" fmla="val 8271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 sz="1600"/>
          </a:p>
        </p:txBody>
      </p:sp>
      <p:sp>
        <p:nvSpPr>
          <p:cNvPr id="35" name="Text 12">
            <a:extLst>
              <a:ext uri="{FF2B5EF4-FFF2-40B4-BE49-F238E27FC236}">
                <a16:creationId xmlns:a16="http://schemas.microsoft.com/office/drawing/2014/main" id="{75984F76-00A2-10EE-9377-BBC00AB54CC2}"/>
              </a:ext>
            </a:extLst>
          </p:cNvPr>
          <p:cNvSpPr/>
          <p:nvPr/>
        </p:nvSpPr>
        <p:spPr>
          <a:xfrm>
            <a:off x="7562970" y="5750768"/>
            <a:ext cx="3275409" cy="480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Categorical complexity</a:t>
            </a:r>
            <a:endParaRPr lang="en-US" b="1" dirty="0"/>
          </a:p>
        </p:txBody>
      </p:sp>
      <p:sp>
        <p:nvSpPr>
          <p:cNvPr id="36" name="Text 13">
            <a:extLst>
              <a:ext uri="{FF2B5EF4-FFF2-40B4-BE49-F238E27FC236}">
                <a16:creationId xmlns:a16="http://schemas.microsoft.com/office/drawing/2014/main" id="{4D4AE4CE-B8D6-C2CE-C54A-2958D7EA4CC9}"/>
              </a:ext>
            </a:extLst>
          </p:cNvPr>
          <p:cNvSpPr/>
          <p:nvPr/>
        </p:nvSpPr>
        <p:spPr>
          <a:xfrm>
            <a:off x="7562969" y="6133078"/>
            <a:ext cx="3275409" cy="126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High-cardinality categorical variables (airports, countries, zones)</a:t>
            </a:r>
          </a:p>
          <a:p>
            <a:pPr marL="285750" indent="-285750" algn="l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Need for systematic encoding within ML pipelines</a:t>
            </a:r>
            <a:endParaRPr lang="en-US" sz="1600" dirty="0"/>
          </a:p>
        </p:txBody>
      </p:sp>
      <p:sp>
        <p:nvSpPr>
          <p:cNvPr id="37" name="Shape 11">
            <a:extLst>
              <a:ext uri="{FF2B5EF4-FFF2-40B4-BE49-F238E27FC236}">
                <a16:creationId xmlns:a16="http://schemas.microsoft.com/office/drawing/2014/main" id="{D3780F0C-E315-0311-9C30-6DEEBA438895}"/>
              </a:ext>
            </a:extLst>
          </p:cNvPr>
          <p:cNvSpPr/>
          <p:nvPr/>
        </p:nvSpPr>
        <p:spPr>
          <a:xfrm>
            <a:off x="10964843" y="5604760"/>
            <a:ext cx="3341768" cy="1920656"/>
          </a:xfrm>
          <a:prstGeom prst="roundRect">
            <a:avLst>
              <a:gd name="adj" fmla="val 8271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38" name="Text 12">
            <a:extLst>
              <a:ext uri="{FF2B5EF4-FFF2-40B4-BE49-F238E27FC236}">
                <a16:creationId xmlns:a16="http://schemas.microsoft.com/office/drawing/2014/main" id="{758ABFB9-D6CA-D453-E524-A61B87A7D67C}"/>
              </a:ext>
            </a:extLst>
          </p:cNvPr>
          <p:cNvSpPr/>
          <p:nvPr/>
        </p:nvSpPr>
        <p:spPr>
          <a:xfrm>
            <a:off x="11187323" y="5743570"/>
            <a:ext cx="3275409" cy="4806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b="1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Class imbalance</a:t>
            </a:r>
            <a:endParaRPr lang="en-US" b="1" dirty="0"/>
          </a:p>
        </p:txBody>
      </p:sp>
      <p:sp>
        <p:nvSpPr>
          <p:cNvPr id="39" name="Text 13">
            <a:extLst>
              <a:ext uri="{FF2B5EF4-FFF2-40B4-BE49-F238E27FC236}">
                <a16:creationId xmlns:a16="http://schemas.microsoft.com/office/drawing/2014/main" id="{071CC102-A6A2-23A1-A4AC-CB1AFED8EC25}"/>
              </a:ext>
            </a:extLst>
          </p:cNvPr>
          <p:cNvSpPr/>
          <p:nvPr/>
        </p:nvSpPr>
        <p:spPr>
          <a:xfrm>
            <a:off x="11187323" y="6125880"/>
            <a:ext cx="2985326" cy="126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2500"/>
              </a:lnSpc>
            </a:pPr>
            <a:r>
              <a:rPr lang="en-US" sz="1600" dirty="0">
                <a:solidFill>
                  <a:srgbClr val="3D3E44"/>
                </a:solidFill>
                <a:ea typeface="Inter Light" pitchFamily="34" charset="-122"/>
                <a:cs typeface="Inter Light" pitchFamily="34" charset="-120"/>
              </a:rPr>
              <a:t>Target distribution skewed towards Normal service level, requiring the use of macro-averaged evaluation metrics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24257" y="847505"/>
            <a:ext cx="2076212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C6C9DC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965" y="977521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140142" y="923109"/>
            <a:ext cx="15166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ANALYSIS PHASE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24257" y="1276299"/>
            <a:ext cx="10443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Exploratory Data Analysis Highlights</a:t>
            </a:r>
            <a:endParaRPr lang="en-US" sz="44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352" y="2907466"/>
            <a:ext cx="1205984" cy="12059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13728" y="2844719"/>
            <a:ext cx="2669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Service Level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Usage Patterns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213728" y="3694944"/>
            <a:ext cx="2669143" cy="26178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High concentration of shipments booked under Urgent and Critical service levels.</a:t>
            </a:r>
          </a:p>
          <a:p>
            <a:pPr marL="0" indent="0">
              <a:lnSpc>
                <a:spcPts val="2000"/>
              </a:lnSpc>
              <a:buNone/>
            </a:pPr>
            <a:endParaRPr lang="en-US" sz="1400" dirty="0">
              <a:solidFill>
                <a:srgbClr val="3D3E44"/>
              </a:solidFill>
              <a:latin typeface="Inter Light" pitchFamily="34" charset="0"/>
              <a:ea typeface="Inter Light" pitchFamily="34" charset="-122"/>
              <a:cs typeface="Inter Ligh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Historical data reveals systematic overuse of premium services, even when delivery leadtimes were well below SLA thresholds.</a:t>
            </a:r>
            <a:endParaRPr lang="en-US" sz="1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16871" y="2907466"/>
            <a:ext cx="1205984" cy="1205984"/>
          </a:xfrm>
          <a:prstGeom prst="rect">
            <a:avLst/>
          </a:prstGeom>
        </p:spPr>
      </p:pic>
      <p:sp>
        <p:nvSpPr>
          <p:cNvPr id="15" name="Text 3">
            <a:extLst>
              <a:ext uri="{FF2B5EF4-FFF2-40B4-BE49-F238E27FC236}">
                <a16:creationId xmlns:a16="http://schemas.microsoft.com/office/drawing/2014/main" id="{29D030E0-8EDE-EF5C-9105-6EDB5F33D38D}"/>
              </a:ext>
            </a:extLst>
          </p:cNvPr>
          <p:cNvSpPr/>
          <p:nvPr/>
        </p:nvSpPr>
        <p:spPr>
          <a:xfrm>
            <a:off x="6556855" y="2930912"/>
            <a:ext cx="2669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Leadtime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Distribution</a:t>
            </a:r>
            <a:endParaRPr lang="en-US" sz="2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AE8828D7-9371-F179-9363-F7E3E40176E0}"/>
              </a:ext>
            </a:extLst>
          </p:cNvPr>
          <p:cNvSpPr/>
          <p:nvPr/>
        </p:nvSpPr>
        <p:spPr>
          <a:xfrm>
            <a:off x="6556856" y="3781138"/>
            <a:ext cx="2516806" cy="23792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Real delivery leadtime shows high variability across routes and zones.</a:t>
            </a:r>
          </a:p>
          <a:p>
            <a:pPr marL="0" indent="0">
              <a:lnSpc>
                <a:spcPts val="2000"/>
              </a:lnSpc>
              <a:buNone/>
            </a:pPr>
            <a:endParaRPr lang="en-US" sz="1400" dirty="0">
              <a:solidFill>
                <a:srgbClr val="3D3E44"/>
              </a:solidFill>
              <a:latin typeface="Inter Light" pitchFamily="34" charset="0"/>
              <a:ea typeface="Inter Light" pitchFamily="34" charset="-122"/>
              <a:cs typeface="Inter Ligh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Significant number of shipments delivered far earlier than the contracted SLA, indicating potential downgrade opportunities.</a:t>
            </a:r>
          </a:p>
        </p:txBody>
      </p:sp>
      <p:pic>
        <p:nvPicPr>
          <p:cNvPr id="18" name="Image 0" descr="preencoded.png">
            <a:extLst>
              <a:ext uri="{FF2B5EF4-FFF2-40B4-BE49-F238E27FC236}">
                <a16:creationId xmlns:a16="http://schemas.microsoft.com/office/drawing/2014/main" id="{E070A90D-6384-ABCD-B39C-32BA7DC8A4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7663" y="2907466"/>
            <a:ext cx="1244592" cy="1156653"/>
          </a:xfrm>
          <a:prstGeom prst="rect">
            <a:avLst/>
          </a:prstGeom>
        </p:spPr>
      </p:pic>
      <p:sp>
        <p:nvSpPr>
          <p:cNvPr id="19" name="Text 3">
            <a:extLst>
              <a:ext uri="{FF2B5EF4-FFF2-40B4-BE49-F238E27FC236}">
                <a16:creationId xmlns:a16="http://schemas.microsoft.com/office/drawing/2014/main" id="{3DE9C8A3-9780-7A8C-C4D1-B26E8C132DEC}"/>
              </a:ext>
            </a:extLst>
          </p:cNvPr>
          <p:cNvSpPr/>
          <p:nvPr/>
        </p:nvSpPr>
        <p:spPr>
          <a:xfrm>
            <a:off x="10786255" y="2844719"/>
            <a:ext cx="2669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Service Level vs 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Performance Gap</a:t>
            </a:r>
            <a:endParaRPr lang="en-US" sz="2200" dirty="0"/>
          </a:p>
        </p:txBody>
      </p:sp>
      <p:sp>
        <p:nvSpPr>
          <p:cNvPr id="20" name="Text 4">
            <a:extLst>
              <a:ext uri="{FF2B5EF4-FFF2-40B4-BE49-F238E27FC236}">
                <a16:creationId xmlns:a16="http://schemas.microsoft.com/office/drawing/2014/main" id="{082103C5-C084-DF0F-84DE-00EF218CFAB4}"/>
              </a:ext>
            </a:extLst>
          </p:cNvPr>
          <p:cNvSpPr/>
          <p:nvPr/>
        </p:nvSpPr>
        <p:spPr>
          <a:xfrm>
            <a:off x="10786256" y="3694946"/>
            <a:ext cx="2516806" cy="26178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Clear mismatch between booked service level and actual delivery performance.</a:t>
            </a:r>
          </a:p>
          <a:p>
            <a:pPr marL="0" indent="0">
              <a:lnSpc>
                <a:spcPts val="2000"/>
              </a:lnSpc>
              <a:buNone/>
            </a:pPr>
            <a:endParaRPr lang="en-US" sz="1400" dirty="0">
              <a:solidFill>
                <a:srgbClr val="3D3E44"/>
              </a:solidFill>
              <a:latin typeface="Inter Light" pitchFamily="34" charset="0"/>
              <a:ea typeface="Inter Light" pitchFamily="34" charset="-122"/>
              <a:cs typeface="Inter Light" pitchFamily="34" charset="-120"/>
            </a:endParaRPr>
          </a:p>
          <a:p>
            <a:pPr marL="0" indent="0">
              <a:lnSpc>
                <a:spcPts val="20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For some routes, Urgent and Critical services consistently fail to meet their SLA, suggesting that higher-cost services do not translate into better delivery outcomes.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E19377F-C150-93E1-801F-FB7D4D30DCEA}"/>
              </a:ext>
            </a:extLst>
          </p:cNvPr>
          <p:cNvSpPr/>
          <p:nvPr/>
        </p:nvSpPr>
        <p:spPr>
          <a:xfrm>
            <a:off x="12656125" y="7605311"/>
            <a:ext cx="1898073" cy="5264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955556" y="526708"/>
            <a:ext cx="240316" cy="2403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404708" y="717550"/>
            <a:ext cx="792242" cy="188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828318" y="948176"/>
            <a:ext cx="7917061" cy="527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dirty="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 Selection &amp; Training Approach</a:t>
            </a:r>
            <a:endParaRPr lang="en-US" sz="3300" dirty="0"/>
          </a:p>
        </p:txBody>
      </p:sp>
      <p:sp>
        <p:nvSpPr>
          <p:cNvPr id="6" name="Text 3"/>
          <p:cNvSpPr/>
          <p:nvPr/>
        </p:nvSpPr>
        <p:spPr>
          <a:xfrm>
            <a:off x="828317" y="1757106"/>
            <a:ext cx="3806607" cy="2903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Why Gradient Boosting Classifier?</a:t>
            </a:r>
            <a:endParaRPr lang="en-US" sz="1650" dirty="0">
              <a:solidFill>
                <a:srgbClr val="7030A0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828317" y="2106867"/>
            <a:ext cx="4564297" cy="14875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Selected for its strong performance on tabular data, ability to capture non-linear relationships and robustness in multi-class classification problems.</a:t>
            </a:r>
          </a:p>
          <a:p>
            <a:pPr marL="0" indent="0" algn="l">
              <a:lnSpc>
                <a:spcPts val="1850"/>
              </a:lnSpc>
              <a:buNone/>
            </a:pPr>
            <a:endParaRPr lang="en-US" sz="1300" dirty="0">
              <a:solidFill>
                <a:srgbClr val="3D3E44"/>
              </a:solidFill>
              <a:latin typeface="Inter Light" pitchFamily="34" charset="0"/>
              <a:ea typeface="Inter Light" pitchFamily="34" charset="-122"/>
              <a:cs typeface="Inter Light" pitchFamily="34" charset="-120"/>
            </a:endParaRPr>
          </a:p>
          <a:p>
            <a:pPr marL="0" indent="0" algn="l">
              <a:lnSpc>
                <a:spcPts val="1850"/>
              </a:lnSpc>
              <a:buNone/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Gradient Boosting provides a good balance between model complexity, interpretability and generalization, making it well-suited for operational decision support.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839824" y="4114800"/>
            <a:ext cx="2270641" cy="263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Training Architecture</a:t>
            </a:r>
            <a:endParaRPr lang="en-US" sz="1650" dirty="0">
              <a:solidFill>
                <a:srgbClr val="7030A0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828316" y="4438161"/>
            <a:ext cx="4564297" cy="19454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Data split: </a:t>
            </a: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Train / test split to evaluate generalization on unseen data.</a:t>
            </a:r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Cross-validation: </a:t>
            </a: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Stratified k-fold cross-validation used during model comparison.</a:t>
            </a:r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Baseline comparison: </a:t>
            </a: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Simple baseline model used as reference.</a:t>
            </a:r>
          </a:p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30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Final model: </a:t>
            </a: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Gradient Boosting selected based on macro-averaged performance metrics.</a:t>
            </a:r>
            <a:endParaRPr lang="en-US" sz="13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8334" y="1757106"/>
            <a:ext cx="7432953" cy="4626549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828316" y="6580716"/>
            <a:ext cx="12359337" cy="1054150"/>
          </a:xfrm>
          <a:prstGeom prst="roundRect">
            <a:avLst>
              <a:gd name="adj" fmla="val 18166"/>
            </a:avLst>
          </a:prstGeom>
          <a:solidFill>
            <a:srgbClr val="D0D2E2"/>
          </a:solidFill>
          <a:ln/>
        </p:spPr>
        <p:txBody>
          <a:bodyPr/>
          <a:lstStyle/>
          <a:p>
            <a:endParaRPr lang="es-E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3105" y="6765053"/>
            <a:ext cx="211098" cy="16883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286812" y="6703532"/>
            <a:ext cx="11688143" cy="9313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300" b="1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Evaluation Strategy:</a:t>
            </a:r>
          </a:p>
          <a:p>
            <a:pPr>
              <a:lnSpc>
                <a:spcPts val="1850"/>
              </a:lnSpc>
            </a:pPr>
            <a:r>
              <a:rPr lang="en-US" sz="1300" b="1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</a:rPr>
              <a:t>	</a:t>
            </a: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Focus on macro-averaged metrics to account for class imbalance</a:t>
            </a:r>
          </a:p>
          <a:p>
            <a:pPr>
              <a:lnSpc>
                <a:spcPts val="1850"/>
              </a:lnSpc>
            </a:pPr>
            <a:r>
              <a:rPr lang="en-US" sz="13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	Multiple metrics tracked: Accuracy – Precision – Recall  –  F1-score (macro and weighted)</a:t>
            </a:r>
          </a:p>
        </p:txBody>
      </p:sp>
      <p:sp>
        <p:nvSpPr>
          <p:cNvPr id="14" name="Shape 0">
            <a:extLst>
              <a:ext uri="{FF2B5EF4-FFF2-40B4-BE49-F238E27FC236}">
                <a16:creationId xmlns:a16="http://schemas.microsoft.com/office/drawing/2014/main" id="{B9022E68-29F6-B31B-56E6-DA6C689CABC6}"/>
              </a:ext>
            </a:extLst>
          </p:cNvPr>
          <p:cNvSpPr/>
          <p:nvPr/>
        </p:nvSpPr>
        <p:spPr>
          <a:xfrm>
            <a:off x="828318" y="426721"/>
            <a:ext cx="1680420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C6C9DC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C2AAA766-73A2-A332-FAA8-5112AF935609}"/>
              </a:ext>
            </a:extLst>
          </p:cNvPr>
          <p:cNvSpPr/>
          <p:nvPr/>
        </p:nvSpPr>
        <p:spPr>
          <a:xfrm>
            <a:off x="1244203" y="501729"/>
            <a:ext cx="15166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MODELLING</a:t>
            </a:r>
            <a:endParaRPr lang="en-US" sz="1400" dirty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7C14F26-61BC-6E60-8129-A90A1B08EBB1}"/>
              </a:ext>
            </a:extLst>
          </p:cNvPr>
          <p:cNvSpPr/>
          <p:nvPr/>
        </p:nvSpPr>
        <p:spPr>
          <a:xfrm>
            <a:off x="12656125" y="7757682"/>
            <a:ext cx="1898073" cy="37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9E855440-CD4E-3F88-3A57-D7685B2D6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056262"/>
              </p:ext>
            </p:extLst>
          </p:nvPr>
        </p:nvGraphicFramePr>
        <p:xfrm>
          <a:off x="1006476" y="2331720"/>
          <a:ext cx="12617448" cy="3566160"/>
        </p:xfrm>
        <a:graphic>
          <a:graphicData uri="http://schemas.openxmlformats.org/drawingml/2006/table">
            <a:tbl>
              <a:tblPr/>
              <a:tblGrid>
                <a:gridCol w="3154362">
                  <a:extLst>
                    <a:ext uri="{9D8B030D-6E8A-4147-A177-3AD203B41FA5}">
                      <a16:colId xmlns:a16="http://schemas.microsoft.com/office/drawing/2014/main" val="3397741478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393790242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1663067537"/>
                    </a:ext>
                  </a:extLst>
                </a:gridCol>
                <a:gridCol w="3154362">
                  <a:extLst>
                    <a:ext uri="{9D8B030D-6E8A-4147-A177-3AD203B41FA5}">
                      <a16:colId xmlns:a16="http://schemas.microsoft.com/office/drawing/2014/main" val="2148182548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r>
                        <a:rPr lang="es-ES" sz="1800" dirty="0">
                          <a:highlight>
                            <a:srgbClr val="FFFF00"/>
                          </a:highlight>
                        </a:rPr>
                        <a:t>PONERLA BONITA</a:t>
                      </a:r>
                    </a:p>
                  </a:txBody>
                  <a:tcPr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s-ES" sz="1800"/>
                    </a:p>
                  </a:txBody>
                  <a:tcPr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444619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b="1">
                          <a:effectLst/>
                        </a:rPr>
                        <a:t>Model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b="1">
                          <a:effectLst/>
                        </a:rPr>
                        <a:t>Description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b="1">
                          <a:effectLst/>
                        </a:rPr>
                        <a:t>Key Strengths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b="1" dirty="0" err="1">
                          <a:effectLst/>
                        </a:rPr>
                        <a:t>Limitations</a:t>
                      </a:r>
                      <a:endParaRPr lang="es-ES" sz="1800" b="1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323639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>
                          <a:effectLst/>
                        </a:rPr>
                        <a:t>➖ Baseline (Most Frequent Class)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Predicts the most common service level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>
                          <a:effectLst/>
                        </a:rPr>
                        <a:t>Simple reference point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Ignores shipment, route, and temporal features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2863097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effectLst/>
                        </a:rPr>
                        <a:t>📈 </a:t>
                      </a:r>
                      <a:r>
                        <a:rPr lang="es-ES" sz="1800" dirty="0" err="1">
                          <a:effectLst/>
                        </a:rPr>
                        <a:t>Logistic</a:t>
                      </a:r>
                      <a:r>
                        <a:rPr lang="es-ES" sz="1800" dirty="0">
                          <a:effectLst/>
                        </a:rPr>
                        <a:t> </a:t>
                      </a:r>
                      <a:r>
                        <a:rPr lang="es-ES" sz="1800" dirty="0" err="1">
                          <a:effectLst/>
                        </a:rPr>
                        <a:t>Regression</a:t>
                      </a:r>
                      <a:endParaRPr lang="es-ES" sz="18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>
                          <a:effectLst/>
                        </a:rPr>
                        <a:t>Linear multi-class classifier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>
                          <a:effectLst/>
                        </a:rPr>
                        <a:t>Interpretable, fast, stable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>
                          <a:effectLst/>
                        </a:rPr>
                        <a:t>Limited ability to capture non-linear patterns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64881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>
                          <a:effectLst/>
                        </a:rPr>
                        <a:t>🔄 Random Forest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>
                          <a:effectLst/>
                        </a:rPr>
                        <a:t>Ensemble of decision trees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Handles non-linearities, robust to noise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Less effective on minority classes without tuning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767401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>
                          <a:effectLst/>
                        </a:rPr>
                        <a:t>✔️ Gradient Boosting (Final Model)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Sequential ensemble of weak learners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800">
                          <a:effectLst/>
                        </a:rPr>
                        <a:t>Best macro F1 and recall balance, strong minority-class performance</a:t>
                      </a: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s-ES" sz="1800" dirty="0">
                          <a:effectLst/>
                        </a:rPr>
                        <a:t>More sensitive </a:t>
                      </a:r>
                      <a:r>
                        <a:rPr lang="es-ES" sz="1800" dirty="0" err="1">
                          <a:effectLst/>
                        </a:rPr>
                        <a:t>to</a:t>
                      </a:r>
                      <a:r>
                        <a:rPr lang="es-ES" sz="1800" dirty="0">
                          <a:effectLst/>
                        </a:rPr>
                        <a:t> </a:t>
                      </a:r>
                      <a:r>
                        <a:rPr lang="es-ES" sz="1800" dirty="0" err="1">
                          <a:effectLst/>
                        </a:rPr>
                        <a:t>hyperparameters</a:t>
                      </a:r>
                      <a:endParaRPr lang="es-ES" sz="1800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750857"/>
                  </a:ext>
                </a:extLst>
              </a:tr>
            </a:tbl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E5001B60-4FDB-1F2B-D858-212FF63F1467}"/>
              </a:ext>
            </a:extLst>
          </p:cNvPr>
          <p:cNvSpPr/>
          <p:nvPr/>
        </p:nvSpPr>
        <p:spPr>
          <a:xfrm>
            <a:off x="12656125" y="7757682"/>
            <a:ext cx="1898073" cy="37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25797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06213" y="575301"/>
            <a:ext cx="9215080" cy="6498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050"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Model Evaluation Metrics &amp; Results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679342" y="1731642"/>
            <a:ext cx="4232672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0.72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495992" y="266461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Accuracy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79342" y="3103719"/>
            <a:ext cx="4232672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Overall proportion of correctly classified service levels.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5150258" y="1731642"/>
            <a:ext cx="4232791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0.69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5946072" y="2664616"/>
            <a:ext cx="2641044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F1-score (Macro)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150258" y="3103719"/>
            <a:ext cx="4232791" cy="637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Balanced performance across all service levels, accounting for class imbalance.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621293" y="1731642"/>
            <a:ext cx="4232791" cy="686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00"/>
              </a:lnSpc>
              <a:buNone/>
            </a:pPr>
            <a:r>
              <a:rPr lang="en-US" sz="5400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0.70</a:t>
            </a:r>
            <a:endParaRPr lang="en-US" sz="5400" dirty="0">
              <a:solidFill>
                <a:srgbClr val="7030A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10386270" y="2664616"/>
            <a:ext cx="2702838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Recall (Macro)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621293" y="3103719"/>
            <a:ext cx="4232791" cy="956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Ability to correctly identify downgrade opportunities across Normal, Urgent and Critical classes.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406213" y="4650375"/>
            <a:ext cx="479253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50"/>
              </a:lnSpc>
            </a:pPr>
            <a:r>
              <a:rPr lang="en-US" sz="2800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Performance</a:t>
            </a:r>
            <a:r>
              <a:rPr lang="en-US" sz="2000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Insights</a:t>
            </a:r>
            <a:r>
              <a:rPr lang="en-US" sz="2000" dirty="0">
                <a:solidFill>
                  <a:srgbClr val="7030A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 </a:t>
            </a:r>
            <a:r>
              <a:rPr lang="es-ES" sz="2000" dirty="0">
                <a:solidFill>
                  <a:srgbClr val="7030A0"/>
                </a:solidFill>
              </a:rPr>
              <a:t>📊</a:t>
            </a:r>
            <a:endParaRPr lang="en-US" sz="2000" dirty="0">
              <a:solidFill>
                <a:srgbClr val="7030A0"/>
              </a:solidFill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23248" y="5206841"/>
            <a:ext cx="5014991" cy="2175986"/>
          </a:xfrm>
          <a:prstGeom prst="roundRect">
            <a:avLst>
              <a:gd name="adj" fmla="val 5043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49" y="5206841"/>
            <a:ext cx="91440" cy="2175986"/>
          </a:xfrm>
          <a:prstGeom prst="rect">
            <a:avLst/>
          </a:prstGeom>
        </p:spPr>
      </p:pic>
      <p:sp>
        <p:nvSpPr>
          <p:cNvPr id="15" name="Text 12"/>
          <p:cNvSpPr/>
          <p:nvPr/>
        </p:nvSpPr>
        <p:spPr>
          <a:xfrm>
            <a:off x="636728" y="5268756"/>
            <a:ext cx="2950533" cy="256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Class-Level </a:t>
            </a:r>
            <a:r>
              <a:rPr lang="en-US" sz="2000" dirty="0" err="1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Behaviour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608877" y="5655473"/>
            <a:ext cx="4589868" cy="1959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Strong performance on the Normal service level, reflecting stable and predictable patterns.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Most misclassifications occur between adjacent classes (Urgent ↔ Critical), which limits operational risk.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5605999" y="5206841"/>
            <a:ext cx="5063133" cy="2175986"/>
          </a:xfrm>
          <a:prstGeom prst="roundRect">
            <a:avLst>
              <a:gd name="adj" fmla="val 5043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1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139" y="5206841"/>
            <a:ext cx="91440" cy="2175986"/>
          </a:xfrm>
          <a:prstGeom prst="rect">
            <a:avLst/>
          </a:prstGeom>
        </p:spPr>
      </p:pic>
      <p:sp>
        <p:nvSpPr>
          <p:cNvPr id="19" name="Text 15"/>
          <p:cNvSpPr/>
          <p:nvPr/>
        </p:nvSpPr>
        <p:spPr>
          <a:xfrm>
            <a:off x="5762568" y="5315666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Risk-Aware Predictions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5762568" y="5693147"/>
            <a:ext cx="5063133" cy="16427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model avoids aggressive downgrades when historical data indicates potential SLA breaches.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Cases where premium services historically fail to meet SLAs are not treated as cost optimization opportunities.</a:t>
            </a:r>
            <a:endParaRPr lang="en-US" sz="1600" dirty="0"/>
          </a:p>
        </p:txBody>
      </p:sp>
      <p:sp>
        <p:nvSpPr>
          <p:cNvPr id="21" name="Shape 17"/>
          <p:cNvSpPr/>
          <p:nvPr/>
        </p:nvSpPr>
        <p:spPr>
          <a:xfrm>
            <a:off x="10859751" y="5206841"/>
            <a:ext cx="3324105" cy="2175986"/>
          </a:xfrm>
          <a:prstGeom prst="roundRect">
            <a:avLst>
              <a:gd name="adj" fmla="val 5043"/>
            </a:avLst>
          </a:prstGeom>
          <a:solidFill>
            <a:srgbClr val="FFFFFF"/>
          </a:solidFill>
          <a:ln w="22860">
            <a:solidFill>
              <a:srgbClr val="C5C7D2"/>
            </a:solidFill>
            <a:prstDash val="solid"/>
          </a:ln>
        </p:spPr>
        <p:txBody>
          <a:bodyPr/>
          <a:lstStyle/>
          <a:p>
            <a:endParaRPr lang="es-ES"/>
          </a:p>
        </p:txBody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4031" y="5206841"/>
            <a:ext cx="91440" cy="2175986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11027511" y="5289471"/>
            <a:ext cx="2599372" cy="3248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Business Relevance</a:t>
            </a:r>
            <a:endParaRPr lang="en-US" sz="2000" dirty="0"/>
          </a:p>
        </p:txBody>
      </p:sp>
      <p:sp>
        <p:nvSpPr>
          <p:cNvPr id="24" name="Text 19"/>
          <p:cNvSpPr/>
          <p:nvPr/>
        </p:nvSpPr>
        <p:spPr>
          <a:xfrm>
            <a:off x="10993460" y="5687378"/>
            <a:ext cx="3156346" cy="155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Predictions align with operational reality and support cost-efficient service level decisions without compromising delivery performance.</a:t>
            </a:r>
            <a:endParaRPr lang="en-US" sz="1600" dirty="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088BAE1-6568-C536-62E7-7783C78CDE32}"/>
              </a:ext>
            </a:extLst>
          </p:cNvPr>
          <p:cNvSpPr/>
          <p:nvPr/>
        </p:nvSpPr>
        <p:spPr>
          <a:xfrm>
            <a:off x="12656125" y="7757682"/>
            <a:ext cx="1898073" cy="3741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1100</Words>
  <Application>Microsoft Office PowerPoint</Application>
  <PresentationFormat>Personalizado</PresentationFormat>
  <Paragraphs>189</Paragraphs>
  <Slides>13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Montserrat Medium</vt:lpstr>
      <vt:lpstr>Arial</vt:lpstr>
      <vt:lpstr>Inter Light</vt:lpstr>
      <vt:lpstr>Wingdings</vt:lpstr>
      <vt:lpstr>Montserrat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Marlene Alcobendas</dc:creator>
  <cp:lastModifiedBy>Marlene Alcobendas</cp:lastModifiedBy>
  <cp:revision>3</cp:revision>
  <dcterms:created xsi:type="dcterms:W3CDTF">2026-02-07T14:42:59Z</dcterms:created>
  <dcterms:modified xsi:type="dcterms:W3CDTF">2026-02-10T21:37:04Z</dcterms:modified>
</cp:coreProperties>
</file>